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6"/>
  </p:sldMasterIdLst>
  <p:notesMasterIdLst>
    <p:notesMasterId r:id="rId12"/>
  </p:notesMasterIdLst>
  <p:handoutMasterIdLst>
    <p:handoutMasterId r:id="rId13"/>
  </p:handoutMasterIdLst>
  <p:sldIdLst>
    <p:sldId id="257" r:id="rId7"/>
    <p:sldId id="295" r:id="rId8"/>
    <p:sldId id="297" r:id="rId9"/>
    <p:sldId id="296" r:id="rId10"/>
    <p:sldId id="266" r:id="rId11"/>
  </p:sldIdLst>
  <p:sldSz cx="14630400" cy="8229600"/>
  <p:notesSz cx="7315200" cy="96012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40" userDrawn="1">
          <p15:clr>
            <a:srgbClr val="A4A3A4"/>
          </p15:clr>
        </p15:guide>
        <p15:guide id="2" pos="4608">
          <p15:clr>
            <a:srgbClr val="A4A3A4"/>
          </p15:clr>
        </p15:guide>
        <p15:guide id="3" orient="horz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32" userDrawn="1">
          <p15:clr>
            <a:srgbClr val="A4A3A4"/>
          </p15:clr>
        </p15:guide>
        <p15:guide id="2" pos="2324" userDrawn="1">
          <p15:clr>
            <a:srgbClr val="A4A3A4"/>
          </p15:clr>
        </p15:guide>
        <p15:guide id="3" orient="horz" pos="3024" userDrawn="1">
          <p15:clr>
            <a:srgbClr val="A4A3A4"/>
          </p15:clr>
        </p15:guide>
        <p15:guide id="4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kacs, Erno" initials="TE" lastIdx="1" clrIdx="0">
    <p:extLst>
      <p:ext uri="{19B8F6BF-5375-455C-9EA6-DF929625EA0E}">
        <p15:presenceInfo xmlns:p15="http://schemas.microsoft.com/office/powerpoint/2012/main" userId="S-1-5-21-1715567821-764733703-725345543-657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FCC8"/>
    <a:srgbClr val="FBBEBD"/>
    <a:srgbClr val="E05353"/>
    <a:srgbClr val="0085CA"/>
    <a:srgbClr val="079EEE"/>
    <a:srgbClr val="0D3B77"/>
    <a:srgbClr val="CBD9EC"/>
    <a:srgbClr val="A2CDF4"/>
    <a:srgbClr val="FAA24A"/>
    <a:srgbClr val="FF7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652" autoAdjust="0"/>
  </p:normalViewPr>
  <p:slideViewPr>
    <p:cSldViewPr snapToGrid="0">
      <p:cViewPr varScale="1">
        <p:scale>
          <a:sx n="88" d="100"/>
          <a:sy n="88" d="100"/>
        </p:scale>
        <p:origin x="138" y="78"/>
      </p:cViewPr>
      <p:guideLst>
        <p:guide orient="horz" pos="2640"/>
        <p:guide pos="4608"/>
        <p:guide orient="horz" pos="43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2388" y="-1860"/>
      </p:cViewPr>
      <p:guideLst>
        <p:guide orient="horz" pos="2832"/>
        <p:guide pos="2324"/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4735915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26063" y="3"/>
            <a:ext cx="2187448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Presenter's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7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4128C-E83B-4BC0-9473-8FAC66CBA9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51030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748181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23320" y="3"/>
            <a:ext cx="2190188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28650" y="720725"/>
            <a:ext cx="6057900" cy="3408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75467" y="4387385"/>
            <a:ext cx="6154522" cy="44937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Presenter's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7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FDC82-CA3B-4F5E-87AB-E7765B09F7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60494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401638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633413" indent="-176213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54075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Presenter's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FDC82-CA3B-4F5E-87AB-E7765B09F72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15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088" y="1325880"/>
            <a:ext cx="13386816" cy="6294120"/>
          </a:xfrm>
          <a:prstGeom prst="rect">
            <a:avLst/>
          </a:prstGeom>
        </p:spPr>
        <p:txBody>
          <a:bodyPr/>
          <a:lstStyle>
            <a:lvl1pPr marL="400050" indent="-400050">
              <a:lnSpc>
                <a:spcPct val="90000"/>
              </a:lnSpc>
              <a:spcBef>
                <a:spcPts val="15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/>
            </a:lvl1pPr>
            <a:lvl2pPr marL="682625" indent="-2825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900"/>
            </a:lvl2pPr>
            <a:lvl3pPr marL="966788" indent="-284163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300"/>
            </a:lvl3pPr>
            <a:lvl4pPr marL="1198563" indent="-231775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1900"/>
            </a:lvl4pPr>
            <a:lvl5pPr marL="1376363" indent="-1778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3776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 no ru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2" y="4688"/>
            <a:ext cx="14630398" cy="822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lowchart: Manual Input 22"/>
          <p:cNvSpPr/>
          <p:nvPr userDrawn="1"/>
        </p:nvSpPr>
        <p:spPr>
          <a:xfrm rot="5400000">
            <a:off x="767043" y="-779161"/>
            <a:ext cx="7971056" cy="9529378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Parallelogram 24"/>
          <p:cNvSpPr/>
          <p:nvPr userDrawn="1"/>
        </p:nvSpPr>
        <p:spPr>
          <a:xfrm rot="10800000" flipV="1">
            <a:off x="931304" y="3267868"/>
            <a:ext cx="7877415" cy="1689434"/>
          </a:xfrm>
          <a:prstGeom prst="parallelogram">
            <a:avLst>
              <a:gd name="adj" fmla="val 23797"/>
            </a:avLst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0600"/>
            <a:ext cx="14630400" cy="342524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906704" y="7971056"/>
            <a:ext cx="1090363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© Dana 2017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 userDrawn="1"/>
        </p:nvSpPr>
        <p:spPr>
          <a:xfrm>
            <a:off x="14070847" y="7861110"/>
            <a:ext cx="407727" cy="368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94128C-E83B-4BC0-9473-8FAC66CBA9BD}" type="slidenum">
              <a:rPr lang="en-US" sz="1200" smtClean="0">
                <a:solidFill>
                  <a:schemeClr val="bg1"/>
                </a:solidFill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2906704" y="7971056"/>
            <a:ext cx="1090363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© Dana 2017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 userDrawn="1"/>
        </p:nvSpPr>
        <p:spPr>
          <a:xfrm>
            <a:off x="13836580" y="7861110"/>
            <a:ext cx="641995" cy="368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94128C-E83B-4BC0-9473-8FAC66CBA9BD}" type="slidenum">
              <a:rPr lang="en-US" sz="1200" smtClean="0">
                <a:solidFill>
                  <a:schemeClr val="bg1"/>
                </a:solidFill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433" y="1739834"/>
            <a:ext cx="2359605" cy="12427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7569200"/>
            <a:ext cx="14640560" cy="693923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-12118" y="45330"/>
            <a:ext cx="756099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Honesty and Integrity  |  Good Corporate Citizenship  |  Open Communication  |  Continuous</a:t>
            </a:r>
            <a:r>
              <a:rPr lang="en-US" sz="1200" baseline="0" dirty="0">
                <a:solidFill>
                  <a:schemeClr val="bg1">
                    <a:lumMod val="65000"/>
                  </a:schemeClr>
                </a:solidFill>
              </a:rPr>
              <a:t> Improvement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0"/>
          <a:stretch/>
        </p:blipFill>
        <p:spPr>
          <a:xfrm>
            <a:off x="9591040" y="7545968"/>
            <a:ext cx="4615231" cy="642848"/>
          </a:xfrm>
          <a:prstGeom prst="rect">
            <a:avLst/>
          </a:prstGeom>
        </p:spPr>
      </p:pic>
      <p:sp>
        <p:nvSpPr>
          <p:cNvPr id="18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061563" y="3781281"/>
            <a:ext cx="6005477" cy="8239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2061563" y="5097447"/>
            <a:ext cx="6005477" cy="5993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2061563" y="5696785"/>
            <a:ext cx="6005477" cy="53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359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 no ru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dana-lib.com/ShowImage.ashx?id=4039&amp;fftid=4&amp;fp=/DSCF1980_5x7_300.jpg&amp;width=731&amp;height=102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96"/>
          <a:stretch/>
        </p:blipFill>
        <p:spPr bwMode="auto">
          <a:xfrm>
            <a:off x="7336814" y="2792"/>
            <a:ext cx="7293586" cy="797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lowchart: Manual Input 17"/>
          <p:cNvSpPr/>
          <p:nvPr userDrawn="1"/>
        </p:nvSpPr>
        <p:spPr>
          <a:xfrm rot="5400000">
            <a:off x="767043" y="-779161"/>
            <a:ext cx="7971056" cy="9529378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arallelogram 18"/>
          <p:cNvSpPr/>
          <p:nvPr userDrawn="1"/>
        </p:nvSpPr>
        <p:spPr>
          <a:xfrm rot="10800000" flipV="1">
            <a:off x="931304" y="3267868"/>
            <a:ext cx="7877415" cy="1689434"/>
          </a:xfrm>
          <a:prstGeom prst="parallelogram">
            <a:avLst>
              <a:gd name="adj" fmla="val 23797"/>
            </a:avLst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0600"/>
            <a:ext cx="14630400" cy="342524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906704" y="7971056"/>
            <a:ext cx="1090363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© Dana 2017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 userDrawn="1"/>
        </p:nvSpPr>
        <p:spPr>
          <a:xfrm>
            <a:off x="14070847" y="7861110"/>
            <a:ext cx="407727" cy="368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94128C-E83B-4BC0-9473-8FAC66CBA9BD}" type="slidenum">
              <a:rPr lang="en-US" sz="1200" smtClean="0">
                <a:solidFill>
                  <a:schemeClr val="bg1"/>
                </a:solidFill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2906704" y="7971056"/>
            <a:ext cx="1090363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© Dana 2017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 userDrawn="1"/>
        </p:nvSpPr>
        <p:spPr>
          <a:xfrm>
            <a:off x="13836580" y="7861110"/>
            <a:ext cx="641995" cy="368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94128C-E83B-4BC0-9473-8FAC66CBA9BD}" type="slidenum">
              <a:rPr lang="en-US" sz="1200" smtClean="0">
                <a:solidFill>
                  <a:schemeClr val="bg1"/>
                </a:solidFill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433" y="1739834"/>
            <a:ext cx="2359605" cy="12427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7569200"/>
            <a:ext cx="14640560" cy="6939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0"/>
          <a:stretch/>
        </p:blipFill>
        <p:spPr>
          <a:xfrm>
            <a:off x="9591040" y="7545968"/>
            <a:ext cx="4615231" cy="642848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-12118" y="55490"/>
            <a:ext cx="7632118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Honesty and Integrity  |  Good Corporate Citizenship  |  Open Communication  |  Continuous</a:t>
            </a:r>
            <a:r>
              <a:rPr lang="en-US" sz="1200" baseline="0" dirty="0">
                <a:solidFill>
                  <a:schemeClr val="bg1">
                    <a:lumMod val="65000"/>
                  </a:schemeClr>
                </a:solidFill>
              </a:rPr>
              <a:t> Improvement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061563" y="3781281"/>
            <a:ext cx="6005477" cy="8239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2061563" y="5097447"/>
            <a:ext cx="6005477" cy="5993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2061563" y="5696785"/>
            <a:ext cx="6005477" cy="53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8900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no ru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0600"/>
            <a:ext cx="14630400" cy="342524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906704" y="7971056"/>
            <a:ext cx="1090363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© Dana 2017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 userDrawn="1"/>
        </p:nvSpPr>
        <p:spPr>
          <a:xfrm>
            <a:off x="14070847" y="7861110"/>
            <a:ext cx="407727" cy="368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94128C-E83B-4BC0-9473-8FAC66CBA9BD}" type="slidenum">
              <a:rPr lang="en-US" sz="1200" smtClean="0">
                <a:solidFill>
                  <a:schemeClr val="bg1"/>
                </a:solidFill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2906704" y="7971056"/>
            <a:ext cx="1090363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© Dana 2017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 userDrawn="1"/>
        </p:nvSpPr>
        <p:spPr>
          <a:xfrm>
            <a:off x="13836580" y="7861110"/>
            <a:ext cx="641995" cy="368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94128C-E83B-4BC0-9473-8FAC66CBA9BD}" type="slidenum">
              <a:rPr lang="en-US" sz="1200" smtClean="0">
                <a:solidFill>
                  <a:schemeClr val="bg1"/>
                </a:solidFill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6630309" y="2871777"/>
            <a:ext cx="5957931" cy="8239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200" b="1" u="none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630309" y="3706558"/>
            <a:ext cx="5957931" cy="5993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630309" y="4305896"/>
            <a:ext cx="5957931" cy="5303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6858000"/>
            <a:ext cx="14630400" cy="1405124"/>
          </a:xfrm>
          <a:prstGeom prst="rect">
            <a:avLst/>
          </a:prstGeom>
          <a:gradFill flip="none" rotWithShape="1">
            <a:gsLst>
              <a:gs pos="0">
                <a:srgbClr val="079EEE">
                  <a:lumMod val="100000"/>
                </a:srgbClr>
              </a:gs>
              <a:gs pos="100000">
                <a:srgbClr val="0D478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654" y="2922521"/>
            <a:ext cx="3074772" cy="16193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0"/>
          <a:stretch/>
        </p:blipFill>
        <p:spPr>
          <a:xfrm>
            <a:off x="3744033" y="6929637"/>
            <a:ext cx="7155087" cy="996621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6630309" y="3636195"/>
            <a:ext cx="5957931" cy="0"/>
          </a:xfrm>
          <a:prstGeom prst="line">
            <a:avLst/>
          </a:prstGeom>
          <a:ln w="12700">
            <a:solidFill>
              <a:srgbClr val="079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 userDrawn="1"/>
        </p:nvSpPr>
        <p:spPr>
          <a:xfrm>
            <a:off x="0" y="0"/>
            <a:ext cx="14630400" cy="484754"/>
          </a:xfrm>
          <a:prstGeom prst="rect">
            <a:avLst/>
          </a:prstGeom>
          <a:gradFill flip="none" rotWithShape="1">
            <a:gsLst>
              <a:gs pos="0">
                <a:srgbClr val="079EEE">
                  <a:lumMod val="100000"/>
                </a:srgbClr>
              </a:gs>
              <a:gs pos="100000">
                <a:srgbClr val="0D478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2306320" y="120361"/>
            <a:ext cx="10058399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Honesty and Integrity   |   Good Corporate Citizenship   |   Open Communication   |</a:t>
            </a:r>
            <a:r>
              <a:rPr lang="en-US" sz="1400" baseline="0" dirty="0">
                <a:solidFill>
                  <a:schemeClr val="bg1"/>
                </a:solidFill>
              </a:rPr>
              <a:t>   Continuous Improvement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332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33524"/>
            <a:ext cx="14630400" cy="8344404"/>
          </a:xfrm>
          <a:prstGeom prst="rect">
            <a:avLst/>
          </a:prstGeom>
          <a:gradFill flip="none" rotWithShape="1">
            <a:gsLst>
              <a:gs pos="0">
                <a:srgbClr val="079EEE">
                  <a:lumMod val="100000"/>
                </a:srgbClr>
              </a:gs>
              <a:gs pos="100000">
                <a:srgbClr val="0D478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381202" y="2433118"/>
            <a:ext cx="7867996" cy="2760881"/>
            <a:chOff x="3281898" y="2655857"/>
            <a:chExt cx="7867996" cy="276088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510" y="2655857"/>
              <a:ext cx="3074772" cy="161938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10"/>
            <a:stretch/>
          </p:blipFill>
          <p:spPr>
            <a:xfrm>
              <a:off x="3281898" y="4420117"/>
              <a:ext cx="7867996" cy="9966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286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088" y="1325880"/>
            <a:ext cx="6459051" cy="6291072"/>
          </a:xfrm>
          <a:prstGeom prst="rect">
            <a:avLst/>
          </a:prstGeom>
        </p:spPr>
        <p:txBody>
          <a:bodyPr/>
          <a:lstStyle>
            <a:lvl1pPr marL="400050" indent="-400050">
              <a:lnSpc>
                <a:spcPct val="90000"/>
              </a:lnSpc>
              <a:spcBef>
                <a:spcPts val="15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/>
            </a:lvl1pPr>
            <a:lvl2pPr marL="682625" indent="-2825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900"/>
            </a:lvl2pPr>
            <a:lvl3pPr marL="966788" indent="-284163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300"/>
            </a:lvl3pPr>
            <a:lvl4pPr marL="1198563" indent="-231775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1900"/>
            </a:lvl4pPr>
            <a:lvl5pPr marL="1376363" indent="-1778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7645832" y="1325880"/>
            <a:ext cx="6459051" cy="6291072"/>
          </a:xfrm>
          <a:prstGeom prst="rect">
            <a:avLst/>
          </a:prstGeom>
        </p:spPr>
        <p:txBody>
          <a:bodyPr/>
          <a:lstStyle>
            <a:lvl1pPr marL="400050" indent="-400050">
              <a:lnSpc>
                <a:spcPct val="90000"/>
              </a:lnSpc>
              <a:spcBef>
                <a:spcPts val="15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/>
            </a:lvl1pPr>
            <a:lvl2pPr marL="682625" indent="-2825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900"/>
            </a:lvl2pPr>
            <a:lvl3pPr marL="966788" indent="-284163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300"/>
            </a:lvl3pPr>
            <a:lvl4pPr marL="1198563" indent="-231775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1900"/>
            </a:lvl4pPr>
            <a:lvl5pPr marL="1376363" indent="-17780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56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097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Centered Tex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0600"/>
            <a:ext cx="14630400" cy="342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277" y="2964678"/>
            <a:ext cx="12662251" cy="2041700"/>
          </a:xfrm>
        </p:spPr>
        <p:txBody>
          <a:bodyPr anchor="ctr" anchorCtr="0"/>
          <a:lstStyle>
            <a:lvl1pPr algn="ctr">
              <a:defRPr sz="7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2906704" y="7971056"/>
            <a:ext cx="1090363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© Dana 2017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 userDrawn="1"/>
        </p:nvSpPr>
        <p:spPr>
          <a:xfrm>
            <a:off x="14070847" y="7861110"/>
            <a:ext cx="407727" cy="368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94128C-E83B-4BC0-9473-8FAC66CBA9BD}" type="slidenum">
              <a:rPr lang="en-US" sz="1200" smtClean="0">
                <a:solidFill>
                  <a:schemeClr val="bg1"/>
                </a:solidFill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54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976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932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lank no ru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0600"/>
            <a:ext cx="14630400" cy="342524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906704" y="7971056"/>
            <a:ext cx="1090363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© Dana 2017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 userDrawn="1"/>
        </p:nvSpPr>
        <p:spPr>
          <a:xfrm>
            <a:off x="14070847" y="7861110"/>
            <a:ext cx="407727" cy="368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94128C-E83B-4BC0-9473-8FAC66CBA9BD}" type="slidenum">
              <a:rPr lang="en-US" sz="1200" smtClean="0">
                <a:solidFill>
                  <a:schemeClr val="bg1"/>
                </a:solidFill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Flowchart: Manual Input 7"/>
          <p:cNvSpPr/>
          <p:nvPr userDrawn="1"/>
        </p:nvSpPr>
        <p:spPr>
          <a:xfrm rot="5400000">
            <a:off x="767043" y="-779161"/>
            <a:ext cx="7971056" cy="9529378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2906704" y="7971056"/>
            <a:ext cx="1090363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© Dana 2017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 userDrawn="1"/>
        </p:nvSpPr>
        <p:spPr>
          <a:xfrm>
            <a:off x="13836580" y="7861110"/>
            <a:ext cx="641995" cy="368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94128C-E83B-4BC0-9473-8FAC66CBA9BD}" type="slidenum">
              <a:rPr lang="en-US" sz="1200" smtClean="0">
                <a:solidFill>
                  <a:schemeClr val="bg1"/>
                </a:solidFill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433" y="1739834"/>
            <a:ext cx="2359605" cy="1242725"/>
          </a:xfrm>
          <a:prstGeom prst="rect">
            <a:avLst/>
          </a:prstGeom>
        </p:spPr>
      </p:pic>
      <p:sp>
        <p:nvSpPr>
          <p:cNvPr id="12" name="Parallelogram 11"/>
          <p:cNvSpPr/>
          <p:nvPr userDrawn="1"/>
        </p:nvSpPr>
        <p:spPr>
          <a:xfrm rot="10800000" flipV="1">
            <a:off x="931304" y="3267868"/>
            <a:ext cx="7877415" cy="1689434"/>
          </a:xfrm>
          <a:prstGeom prst="parallelogram">
            <a:avLst>
              <a:gd name="adj" fmla="val 23797"/>
            </a:avLst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7569200"/>
            <a:ext cx="14640560" cy="693923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-12118" y="55490"/>
            <a:ext cx="7632118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Honesty and Integrity  |  Good Corporate Citizenship  |  Open Communication  |  Continuous</a:t>
            </a:r>
            <a:r>
              <a:rPr lang="en-US" sz="1200" baseline="0" dirty="0">
                <a:solidFill>
                  <a:schemeClr val="bg1">
                    <a:lumMod val="65000"/>
                  </a:schemeClr>
                </a:solidFill>
              </a:rPr>
              <a:t> Improvement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0"/>
          <a:stretch/>
        </p:blipFill>
        <p:spPr>
          <a:xfrm>
            <a:off x="9591040" y="7545968"/>
            <a:ext cx="4615231" cy="642848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061563" y="3781281"/>
            <a:ext cx="6005477" cy="8239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2061563" y="5097447"/>
            <a:ext cx="6005477" cy="5993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2061563" y="5696785"/>
            <a:ext cx="6005477" cy="53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4830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 no ru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ttp://www.dana-lib.com/ShowImage.ashx?id=4374&amp;fftid=4&amp;fp=/DANA_0129-Re.jpg&amp;width=1200&amp;height=80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8"/>
          <a:stretch/>
        </p:blipFill>
        <p:spPr bwMode="auto">
          <a:xfrm>
            <a:off x="3468414" y="2792"/>
            <a:ext cx="11161985" cy="796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lowchart: Manual Input 18"/>
          <p:cNvSpPr/>
          <p:nvPr userDrawn="1"/>
        </p:nvSpPr>
        <p:spPr>
          <a:xfrm rot="5400000">
            <a:off x="767043" y="-779161"/>
            <a:ext cx="7971056" cy="9529378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arallelogram 21"/>
          <p:cNvSpPr/>
          <p:nvPr userDrawn="1"/>
        </p:nvSpPr>
        <p:spPr>
          <a:xfrm rot="10800000" flipV="1">
            <a:off x="931304" y="3267868"/>
            <a:ext cx="7877415" cy="1689434"/>
          </a:xfrm>
          <a:prstGeom prst="parallelogram">
            <a:avLst>
              <a:gd name="adj" fmla="val 23797"/>
            </a:avLst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0600"/>
            <a:ext cx="14630400" cy="342524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906704" y="7971056"/>
            <a:ext cx="1090363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© Dana 2017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 userDrawn="1"/>
        </p:nvSpPr>
        <p:spPr>
          <a:xfrm>
            <a:off x="14070847" y="7861110"/>
            <a:ext cx="407727" cy="368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94128C-E83B-4BC0-9473-8FAC66CBA9BD}" type="slidenum">
              <a:rPr lang="en-US" sz="1200" smtClean="0">
                <a:solidFill>
                  <a:schemeClr val="bg1"/>
                </a:solidFill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2906704" y="7971056"/>
            <a:ext cx="1090363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© Dana 2017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 userDrawn="1"/>
        </p:nvSpPr>
        <p:spPr>
          <a:xfrm>
            <a:off x="13836580" y="7861110"/>
            <a:ext cx="641995" cy="368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94128C-E83B-4BC0-9473-8FAC66CBA9BD}" type="slidenum">
              <a:rPr lang="en-US" sz="1200" smtClean="0">
                <a:solidFill>
                  <a:schemeClr val="bg1"/>
                </a:solidFill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433" y="1739834"/>
            <a:ext cx="2359605" cy="12427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7569200"/>
            <a:ext cx="14640560" cy="6939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0"/>
          <a:stretch/>
        </p:blipFill>
        <p:spPr>
          <a:xfrm>
            <a:off x="9591040" y="7545968"/>
            <a:ext cx="4615231" cy="642848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-12118" y="55490"/>
            <a:ext cx="7632118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Honesty and Integrity  |  Good Corporate Citizenship  |  Open Communication  |  Continuous</a:t>
            </a:r>
            <a:r>
              <a:rPr lang="en-US" sz="1200" baseline="0" dirty="0">
                <a:solidFill>
                  <a:schemeClr val="bg1">
                    <a:lumMod val="65000"/>
                  </a:schemeClr>
                </a:solidFill>
              </a:rPr>
              <a:t> Improvement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061563" y="3781281"/>
            <a:ext cx="6005477" cy="8239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2061563" y="5097447"/>
            <a:ext cx="6005477" cy="5993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2061563" y="5696785"/>
            <a:ext cx="6005477" cy="53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294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no ru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0" b="9820"/>
          <a:stretch/>
        </p:blipFill>
        <p:spPr>
          <a:xfrm>
            <a:off x="7310121" y="2792"/>
            <a:ext cx="7320280" cy="7845528"/>
          </a:xfrm>
          <a:prstGeom prst="rect">
            <a:avLst/>
          </a:prstGeom>
        </p:spPr>
      </p:pic>
      <p:sp>
        <p:nvSpPr>
          <p:cNvPr id="22" name="Flowchart: Manual Input 21"/>
          <p:cNvSpPr/>
          <p:nvPr userDrawn="1"/>
        </p:nvSpPr>
        <p:spPr>
          <a:xfrm rot="5400000">
            <a:off x="767043" y="-779161"/>
            <a:ext cx="7971056" cy="9529378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Parallelogram 22"/>
          <p:cNvSpPr/>
          <p:nvPr userDrawn="1"/>
        </p:nvSpPr>
        <p:spPr>
          <a:xfrm rot="10800000" flipV="1">
            <a:off x="931304" y="3267868"/>
            <a:ext cx="7877415" cy="1689434"/>
          </a:xfrm>
          <a:prstGeom prst="parallelogram">
            <a:avLst>
              <a:gd name="adj" fmla="val 23797"/>
            </a:avLst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0600"/>
            <a:ext cx="14630400" cy="342524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906704" y="7971056"/>
            <a:ext cx="1090363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© Dana 2017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 userDrawn="1"/>
        </p:nvSpPr>
        <p:spPr>
          <a:xfrm>
            <a:off x="14070847" y="7861110"/>
            <a:ext cx="407727" cy="368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94128C-E83B-4BC0-9473-8FAC66CBA9BD}" type="slidenum">
              <a:rPr lang="en-US" sz="1200" smtClean="0">
                <a:solidFill>
                  <a:schemeClr val="bg1"/>
                </a:solidFill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2906704" y="7971056"/>
            <a:ext cx="1090363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© Dana 2017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 userDrawn="1"/>
        </p:nvSpPr>
        <p:spPr>
          <a:xfrm>
            <a:off x="13836580" y="7861110"/>
            <a:ext cx="641995" cy="368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94128C-E83B-4BC0-9473-8FAC66CBA9BD}" type="slidenum">
              <a:rPr lang="en-US" sz="1200" smtClean="0">
                <a:solidFill>
                  <a:schemeClr val="bg1"/>
                </a:solidFill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433" y="1739834"/>
            <a:ext cx="2359605" cy="12427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7569200"/>
            <a:ext cx="14640560" cy="693923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-12117" y="35170"/>
            <a:ext cx="7398156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Honesty and Integrity  |  Good Corporate Citizenship  |  Open Communication  |  Continuous</a:t>
            </a:r>
            <a:r>
              <a:rPr lang="en-US" sz="1200" baseline="0" dirty="0">
                <a:solidFill>
                  <a:schemeClr val="bg1">
                    <a:lumMod val="65000"/>
                  </a:schemeClr>
                </a:solidFill>
              </a:rPr>
              <a:t> Improvement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0"/>
          <a:stretch/>
        </p:blipFill>
        <p:spPr>
          <a:xfrm>
            <a:off x="9591040" y="7545968"/>
            <a:ext cx="4615231" cy="642848"/>
          </a:xfrm>
          <a:prstGeom prst="rect">
            <a:avLst/>
          </a:prstGeom>
        </p:spPr>
      </p:pic>
      <p:sp>
        <p:nvSpPr>
          <p:cNvPr id="18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061563" y="3781281"/>
            <a:ext cx="6005477" cy="8239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2061563" y="5097447"/>
            <a:ext cx="6005477" cy="5993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2061563" y="5696785"/>
            <a:ext cx="6005477" cy="53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721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0600"/>
            <a:ext cx="14630400" cy="34252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4088" y="328766"/>
            <a:ext cx="12202616" cy="950976"/>
          </a:xfrm>
          <a:prstGeom prst="rect">
            <a:avLst/>
          </a:prstGeom>
        </p:spPr>
        <p:txBody>
          <a:bodyPr vert="horz" lIns="130622" tIns="65311" rIns="130622" bIns="65311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06704" y="7971056"/>
            <a:ext cx="1090363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© Dana 2017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50731"/>
            <a:ext cx="14630400" cy="0"/>
          </a:xfrm>
          <a:prstGeom prst="line">
            <a:avLst/>
          </a:prstGeom>
          <a:ln w="12700">
            <a:solidFill>
              <a:srgbClr val="0085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082" y="299951"/>
            <a:ext cx="1231926" cy="650828"/>
          </a:xfrm>
          <a:prstGeom prst="rect">
            <a:avLst/>
          </a:prstGeom>
        </p:spPr>
      </p:pic>
      <p:sp>
        <p:nvSpPr>
          <p:cNvPr id="9" name="Slide Number Placeholder 4"/>
          <p:cNvSpPr>
            <a:spLocks noGrp="1"/>
          </p:cNvSpPr>
          <p:nvPr/>
        </p:nvSpPr>
        <p:spPr>
          <a:xfrm>
            <a:off x="13836580" y="7861110"/>
            <a:ext cx="641995" cy="368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94128C-E83B-4BC0-9473-8FAC66CBA9BD}" type="slidenum">
              <a:rPr lang="en-US" sz="1200" smtClean="0">
                <a:solidFill>
                  <a:schemeClr val="bg1"/>
                </a:solidFill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3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6" r:id="rId2"/>
    <p:sldLayoutId id="2147483654" r:id="rId3"/>
    <p:sldLayoutId id="2147483668" r:id="rId4"/>
    <p:sldLayoutId id="2147483655" r:id="rId5"/>
    <p:sldLayoutId id="2147483674" r:id="rId6"/>
    <p:sldLayoutId id="2147483682" r:id="rId7"/>
    <p:sldLayoutId id="2147483679" r:id="rId8"/>
    <p:sldLayoutId id="2147483667" r:id="rId9"/>
    <p:sldLayoutId id="2147483680" r:id="rId10"/>
    <p:sldLayoutId id="2147483681" r:id="rId11"/>
    <p:sldLayoutId id="2147483678" r:id="rId12"/>
    <p:sldLayoutId id="2147483677" r:id="rId13"/>
  </p:sldLayoutIdLst>
  <p:hf hdr="0" ftr="0" dt="0"/>
  <p:txStyles>
    <p:titleStyle>
      <a:lvl1pPr algn="l" defTabSz="1306220" rtl="0" eaLnBrk="1" latinLnBrk="0" hangingPunct="1">
        <a:lnSpc>
          <a:spcPct val="90000"/>
        </a:lnSpc>
        <a:spcBef>
          <a:spcPct val="0"/>
        </a:spcBef>
        <a:buNone/>
        <a:defRPr sz="4600" b="1" kern="1200" cap="none" baseline="0">
          <a:solidFill>
            <a:srgbClr val="0085CA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ts val="1300"/>
        </a:spcBef>
        <a:buSzPct val="85000"/>
        <a:buFontTx/>
        <a:buBlip>
          <a:blip r:embed="rId17"/>
        </a:buBlip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798513" indent="-284163" algn="l" defTabSz="1306220" rtl="0" eaLnBrk="1" latinLnBrk="0" hangingPunct="1">
        <a:spcBef>
          <a:spcPts val="600"/>
        </a:spcBef>
        <a:buFont typeface="GM Sans Regular" panose="02000503000000000004" pitchFamily="2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0288" indent="-231775" algn="l" defTabSz="1306220" rtl="0" eaLnBrk="1" latinLnBrk="0" hangingPunct="1">
        <a:spcBef>
          <a:spcPts val="500"/>
        </a:spcBef>
        <a:buFont typeface="GM Sans Regular" panose="02000503000000000004" pitchFamily="2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30188" algn="l" defTabSz="1306220" rtl="0" eaLnBrk="1" latinLnBrk="0" hangingPunct="1">
        <a:spcBef>
          <a:spcPts val="300"/>
        </a:spcBef>
        <a:buFont typeface="GM Sans Regular" panose="02000503000000000004" pitchFamily="2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defTabSz="1306220" rtl="0" eaLnBrk="1" latinLnBrk="0" hangingPunct="1">
        <a:spcBef>
          <a:spcPts val="200"/>
        </a:spcBef>
        <a:buFont typeface="GM Sans Regular" panose="02000503000000000004" pitchFamily="2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61563" y="3458553"/>
            <a:ext cx="6005477" cy="823913"/>
          </a:xfrm>
        </p:spPr>
        <p:txBody>
          <a:bodyPr/>
          <a:lstStyle/>
          <a:p>
            <a:r>
              <a:rPr lang="en-US" dirty="0"/>
              <a:t>Dana SAC Benelux </a:t>
            </a:r>
            <a:r>
              <a:rPr lang="en-US" dirty="0" err="1"/>
              <a:t>Teambrief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 Jun 2019</a:t>
            </a:r>
          </a:p>
        </p:txBody>
      </p:sp>
    </p:spTree>
    <p:extLst>
      <p:ext uri="{BB962C8B-B14F-4D97-AF65-F5344CB8AC3E}">
        <p14:creationId xmlns:p14="http://schemas.microsoft.com/office/powerpoint/2010/main" val="4254712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4088" y="1325880"/>
            <a:ext cx="6611112" cy="6291072"/>
          </a:xfrm>
        </p:spPr>
        <p:txBody>
          <a:bodyPr/>
          <a:lstStyle/>
          <a:p>
            <a:r>
              <a:rPr lang="en-US" sz="2000" dirty="0"/>
              <a:t>2x 75kW 50Hz (87kW 60Hz) electric motors from Hoyer.</a:t>
            </a:r>
          </a:p>
          <a:p>
            <a:r>
              <a:rPr lang="en-US" sz="2000" dirty="0"/>
              <a:t>1100 liter Oil reservoir (Custom design).</a:t>
            </a:r>
          </a:p>
          <a:p>
            <a:r>
              <a:rPr lang="en-US" sz="2000" dirty="0"/>
              <a:t>2x S5AV 93cc LS-pumps, housings cooled by a amount of oil flow delivered by a 38cc OT </a:t>
            </a:r>
            <a:r>
              <a:rPr lang="en-US" sz="2000" dirty="0" err="1"/>
              <a:t>gearpump</a:t>
            </a:r>
            <a:r>
              <a:rPr lang="en-US" sz="2000" dirty="0"/>
              <a:t>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Both pumps will deliver approx. 165 l/min at 320 bar at 60Hz.</a:t>
            </a:r>
          </a:p>
          <a:p>
            <a:r>
              <a:rPr lang="en-US" sz="2000" dirty="0"/>
              <a:t>Both pump controls were set so both the electric motors would not exceed the limit of 130 Amps.</a:t>
            </a:r>
          </a:p>
          <a:p>
            <a:r>
              <a:rPr lang="en-US" sz="2000" dirty="0"/>
              <a:t>2x HPV77/1 valves, limiting the oil flow to approx. 130 l/min at 300 bar (50Hz test results, next slide)</a:t>
            </a:r>
          </a:p>
          <a:p>
            <a:r>
              <a:rPr lang="en-US" sz="2000" dirty="0"/>
              <a:t>Oil/Air Cooler, </a:t>
            </a:r>
            <a:r>
              <a:rPr lang="en-US" sz="2000" dirty="0" err="1"/>
              <a:t>feeded</a:t>
            </a:r>
            <a:r>
              <a:rPr lang="en-US" sz="2000" dirty="0"/>
              <a:t> by the 38cc OT </a:t>
            </a:r>
            <a:r>
              <a:rPr lang="en-US" sz="2000" dirty="0" err="1"/>
              <a:t>gearpump</a:t>
            </a:r>
            <a:r>
              <a:rPr lang="en-US" sz="2000" dirty="0"/>
              <a:t>.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Technical problem(s) we had during this project;</a:t>
            </a:r>
          </a:p>
          <a:p>
            <a:pPr lvl="1"/>
            <a:r>
              <a:rPr lang="en-US" sz="1300" dirty="0"/>
              <a:t>Selected S5AV 093 pumps had NLP0X controls (constant power). These controls have a </a:t>
            </a:r>
            <a:r>
              <a:rPr lang="en-US" sz="1300" u="sng" dirty="0"/>
              <a:t>power limitation of 60kW</a:t>
            </a:r>
            <a:r>
              <a:rPr lang="en-US" sz="1300" dirty="0"/>
              <a:t>, something we were not aware of.</a:t>
            </a:r>
            <a:br>
              <a:rPr lang="en-US" sz="1300" dirty="0"/>
            </a:br>
            <a:br>
              <a:rPr lang="en-US" sz="1300" dirty="0"/>
            </a:br>
            <a:r>
              <a:rPr lang="en-US" sz="1300" dirty="0"/>
              <a:t>Rebuilding the pumps (fitting the correct controls) solved this problem </a:t>
            </a:r>
            <a:r>
              <a:rPr lang="en-US" sz="1300" dirty="0">
                <a:sym typeface="Wingdings" panose="05000000000000000000" pitchFamily="2" charset="2"/>
              </a:rPr>
              <a:t></a:t>
            </a:r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APT Offshore </a:t>
            </a:r>
            <a:r>
              <a:rPr lang="en-US" dirty="0" err="1"/>
              <a:t>Hydr</a:t>
            </a:r>
            <a:r>
              <a:rPr lang="en-US" dirty="0"/>
              <a:t>. </a:t>
            </a:r>
            <a:r>
              <a:rPr lang="en-US" dirty="0" err="1"/>
              <a:t>PowerUnit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FCF298E-54E9-4C7F-A33A-DD5227D1969D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443" y="2427514"/>
            <a:ext cx="7080751" cy="5310562"/>
          </a:xfrm>
        </p:spPr>
      </p:pic>
    </p:spTree>
    <p:extLst>
      <p:ext uri="{BB962C8B-B14F-4D97-AF65-F5344CB8AC3E}">
        <p14:creationId xmlns:p14="http://schemas.microsoft.com/office/powerpoint/2010/main" val="280816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5884E619-5552-4D6E-AF56-278AA32A2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07" y="1325563"/>
            <a:ext cx="11640286" cy="629443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2D1A657-BA53-4965-8C18-09DB41A32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APT Offshore </a:t>
            </a:r>
            <a:r>
              <a:rPr lang="en-US" dirty="0" err="1"/>
              <a:t>Hydr</a:t>
            </a:r>
            <a:r>
              <a:rPr lang="en-US" dirty="0"/>
              <a:t>. </a:t>
            </a:r>
            <a:r>
              <a:rPr lang="en-US" dirty="0" err="1"/>
              <a:t>PowerUnit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44343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camera&#10;&#10;Description automatically generated">
            <a:extLst>
              <a:ext uri="{FF2B5EF4-FFF2-40B4-BE49-F238E27FC236}">
                <a16:creationId xmlns:a16="http://schemas.microsoft.com/office/drawing/2014/main" id="{B3983612-77DA-48F5-A862-7EE91660C5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993" y="1295398"/>
            <a:ext cx="5553340" cy="3321949"/>
          </a:xfrm>
          <a:prstGeom prst="rect">
            <a:avLst/>
          </a:prstGeom>
        </p:spPr>
      </p:pic>
      <p:pic>
        <p:nvPicPr>
          <p:cNvPr id="15" name="Picture 14" descr="A close up of a device&#10;&#10;Description automatically generated">
            <a:extLst>
              <a:ext uri="{FF2B5EF4-FFF2-40B4-BE49-F238E27FC236}">
                <a16:creationId xmlns:a16="http://schemas.microsoft.com/office/drawing/2014/main" id="{9798FEC6-DBA6-4E5F-B868-6414B4B1E8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364" y="4633003"/>
            <a:ext cx="4942969" cy="2956832"/>
          </a:xfrm>
          <a:prstGeom prst="rect">
            <a:avLst/>
          </a:prstGeom>
        </p:spPr>
      </p:pic>
      <p:pic>
        <p:nvPicPr>
          <p:cNvPr id="5" name="Content Placeholder 4" descr="A close up of a machine&#10;&#10;Description automatically generated">
            <a:extLst>
              <a:ext uri="{FF2B5EF4-FFF2-40B4-BE49-F238E27FC236}">
                <a16:creationId xmlns:a16="http://schemas.microsoft.com/office/drawing/2014/main" id="{30EA9E42-EFA2-428C-BFC8-BE1F420C79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72574" y="2082205"/>
            <a:ext cx="6294437" cy="472082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D098331-2EA2-4CD4-ABD5-E76218C75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APT Offshore </a:t>
            </a:r>
            <a:r>
              <a:rPr lang="en-US" dirty="0" err="1"/>
              <a:t>Hydr</a:t>
            </a:r>
            <a:r>
              <a:rPr lang="en-US" dirty="0"/>
              <a:t>. </a:t>
            </a:r>
            <a:r>
              <a:rPr lang="en-US" dirty="0" err="1"/>
              <a:t>PowerUnit</a:t>
            </a:r>
            <a:endParaRPr lang="en-NL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B03CD2-965F-48A8-87B0-946FAA6927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85683" y="2082203"/>
            <a:ext cx="6294437" cy="472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06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013302"/>
      </p:ext>
    </p:extLst>
  </p:cSld>
  <p:clrMapOvr>
    <a:masterClrMapping/>
  </p:clrMapOvr>
</p:sld>
</file>

<file path=ppt/theme/theme1.xml><?xml version="1.0" encoding="utf-8"?>
<a:theme xmlns:a="http://schemas.openxmlformats.org/drawingml/2006/main" name="NEW-Dana-PPT-Template-2017">
  <a:themeElements>
    <a:clrScheme name="Dana Newest">
      <a:dk1>
        <a:sysClr val="windowText" lastClr="000000"/>
      </a:dk1>
      <a:lt1>
        <a:sysClr val="window" lastClr="FFFFFF"/>
      </a:lt1>
      <a:dk2>
        <a:srgbClr val="073E87"/>
      </a:dk2>
      <a:lt2>
        <a:srgbClr val="31B6FD"/>
      </a:lt2>
      <a:accent1>
        <a:srgbClr val="0085CA"/>
      </a:accent1>
      <a:accent2>
        <a:srgbClr val="C0504D"/>
      </a:accent2>
      <a:accent3>
        <a:srgbClr val="9BBB59"/>
      </a:accent3>
      <a:accent4>
        <a:srgbClr val="8064A2"/>
      </a:accent4>
      <a:accent5>
        <a:srgbClr val="4F81BD"/>
      </a:accent5>
      <a:accent6>
        <a:srgbClr val="F79646"/>
      </a:accent6>
      <a:hlink>
        <a:srgbClr val="9BBB59"/>
      </a:hlink>
      <a:folHlink>
        <a:srgbClr val="8064A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3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ana-PPT-Template-2017.potx [Sola lettura]" id="{A63D9C4B-5FFC-4309-81AE-F6F14405E92F}" vid="{39DFF6BB-0102-43DE-8326-D5A60D7393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26bab6-71e6-40b7-baa8-7d8fd5ba3d93"/>
    <_dlc_DocId xmlns="e7d65ad5-9b2a-4afc-9314-04896c521520">24VUCADM6XJE-48454027-21</_dlc_DocId>
    <_dlc_DocIdUrl xmlns="e7d65ad5-9b2a-4afc-9314-04896c521520">
      <Url>https://dananet.sharepoint.com/sites/corp/comm/_layouts/15/DocIdRedir.aspx?ID=24VUCADM6XJE-48454027-21</Url>
      <Description>24VUCADM6XJE-48454027-21</Description>
    </_dlc_DocIdUrl>
    <Target_x0020_Audiences xmlns="8059F9B9-A4E3-42CA-B061-CCAFB62D218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B51C725F67A04A97D2865F2A0CC0F7" ma:contentTypeVersion="27" ma:contentTypeDescription="Create a new document." ma:contentTypeScope="" ma:versionID="fe8ab2b038182272f8bb8d0a1921e7f9">
  <xsd:schema xmlns:xsd="http://www.w3.org/2001/XMLSchema" xmlns:xs="http://www.w3.org/2001/XMLSchema" xmlns:p="http://schemas.microsoft.com/office/2006/metadata/properties" xmlns:ns2="9d26bab6-71e6-40b7-baa8-7d8fd5ba3d93" xmlns:ns3="8059F9B9-A4E3-42CA-B061-CCAFB62D2189" xmlns:ns4="78f2b7ec-8125-49dc-b971-605636c510c4" xmlns:ns5="e7d65ad5-9b2a-4afc-9314-04896c521520" targetNamespace="http://schemas.microsoft.com/office/2006/metadata/properties" ma:root="true" ma:fieldsID="b52612bebcea16b110169b7a79b17992" ns2:_="" ns3:_="" ns4:_="" ns5:_="">
    <xsd:import namespace="9d26bab6-71e6-40b7-baa8-7d8fd5ba3d93"/>
    <xsd:import namespace="8059F9B9-A4E3-42CA-B061-CCAFB62D2189"/>
    <xsd:import namespace="78f2b7ec-8125-49dc-b971-605636c510c4"/>
    <xsd:import namespace="e7d65ad5-9b2a-4afc-9314-04896c521520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3:Target_x0020_Audiences" minOccurs="0"/>
                <xsd:element ref="ns4:SharedWithUsers" minOccurs="0"/>
                <xsd:element ref="ns4:SharedWithDetails" minOccurs="0"/>
                <xsd:element ref="ns5:_dlc_DocId" minOccurs="0"/>
                <xsd:element ref="ns5:_dlc_DocIdUrl" minOccurs="0"/>
                <xsd:element ref="ns5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6bab6-71e6-40b7-baa8-7d8fd5ba3d93" elementFormDefault="qualified">
    <xsd:import namespace="http://schemas.microsoft.com/office/2006/documentManagement/types"/>
    <xsd:import namespace="http://schemas.microsoft.com/office/infopath/2007/PartnerControls"/>
    <xsd:element name="TaxCatchAll" ma:index="2" nillable="true" ma:displayName="Taxonomy Catch All Column" ma:hidden="true" ma:list="{38bfb873-3ebb-460f-b1ce-f118e6dc5928}" ma:internalName="TaxCatchAll" ma:showField="CatchAllData" ma:web="e7d65ad5-9b2a-4afc-9314-04896c5215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" nillable="true" ma:displayName="Taxonomy Catch All Column1" ma:hidden="true" ma:list="{38bfb873-3ebb-460f-b1ce-f118e6dc5928}" ma:internalName="TaxCatchAllLabel" ma:readOnly="true" ma:showField="CatchAllDataLabel" ma:web="e7d65ad5-9b2a-4afc-9314-04896c5215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59F9B9-A4E3-42CA-B061-CCAFB62D2189" elementFormDefault="qualified">
    <xsd:import namespace="http://schemas.microsoft.com/office/2006/documentManagement/types"/>
    <xsd:import namespace="http://schemas.microsoft.com/office/infopath/2007/PartnerControls"/>
    <xsd:element name="Target_x0020_Audiences" ma:index="10" nillable="true" ma:displayName="Target Audiences" ma:internalName="Target_x0020_Audiences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f2b7ec-8125-49dc-b971-605636c510c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d65ad5-9b2a-4afc-9314-04896c521520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1b661f70-d1f9-4e49-85c2-561b5923a7de" ContentTypeId="0x01" PreviousValue="false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F0E2503-0652-4D7F-B1AB-2A33D176D0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254657-0B98-4875-9A28-3D3B29A4A161}">
  <ds:schemaRefs>
    <ds:schemaRef ds:uri="http://purl.org/dc/elements/1.1/"/>
    <ds:schemaRef ds:uri="http://purl.org/dc/terms/"/>
    <ds:schemaRef ds:uri="http://schemas.microsoft.com/office/infopath/2007/PartnerControls"/>
    <ds:schemaRef ds:uri="e7d65ad5-9b2a-4afc-9314-04896c521520"/>
    <ds:schemaRef ds:uri="8059F9B9-A4E3-42CA-B061-CCAFB62D2189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78f2b7ec-8125-49dc-b971-605636c510c4"/>
    <ds:schemaRef ds:uri="9d26bab6-71e6-40b7-baa8-7d8fd5ba3d9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BF3B65C-DFBB-4920-ABE9-17B496C1EE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26bab6-71e6-40b7-baa8-7d8fd5ba3d93"/>
    <ds:schemaRef ds:uri="8059F9B9-A4E3-42CA-B061-CCAFB62D2189"/>
    <ds:schemaRef ds:uri="78f2b7ec-8125-49dc-b971-605636c510c4"/>
    <ds:schemaRef ds:uri="e7d65ad5-9b2a-4afc-9314-04896c5215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41DA98B-E81A-4FDA-9E82-CA4ADC49D042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616E96AD-AD09-420F-822A-3CD055EC7445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NEW-Dana-PPT-Template-2017</Template>
  <TotalTime>9892</TotalTime>
  <Words>65</Words>
  <Application>Microsoft Office PowerPoint</Application>
  <PresentationFormat>Custom</PresentationFormat>
  <Paragraphs>16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GM Sans Regular</vt:lpstr>
      <vt:lpstr>Wingdings</vt:lpstr>
      <vt:lpstr>NEW-Dana-PPT-Template-2017</vt:lpstr>
      <vt:lpstr>PowerPoint Presentation</vt:lpstr>
      <vt:lpstr>APT Offshore Hydr. PowerUnit</vt:lpstr>
      <vt:lpstr>APT Offshore Hydr. PowerUnit</vt:lpstr>
      <vt:lpstr>APT Offshore Hydr. PowerUnit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Brown</dc:creator>
  <cp:lastModifiedBy>Turken, Dion</cp:lastModifiedBy>
  <cp:revision>320</cp:revision>
  <cp:lastPrinted>2018-03-13T12:54:38Z</cp:lastPrinted>
  <dcterms:created xsi:type="dcterms:W3CDTF">2017-11-08T10:44:53Z</dcterms:created>
  <dcterms:modified xsi:type="dcterms:W3CDTF">2019-06-11T08:29:55Z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0x010100CEB51C725F67A04A97D2865F2A0CC0F7</vt:lpwstr>
  </property>
  <property fmtid="{D5CDD505-2E9C-101B-9397-08002B2CF9AE}" pid="3" name="_dlc_DocIdItemGuid">
    <vt:lpwstr>4fa43da6-035a-43f5-8b0b-b89ce7bef087</vt:lpwstr>
  </property>
</Properties>
</file>